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74" r:id="rId2"/>
    <p:sldId id="256" r:id="rId3"/>
    <p:sldId id="276" r:id="rId4"/>
    <p:sldId id="277" r:id="rId5"/>
    <p:sldId id="275" r:id="rId6"/>
    <p:sldId id="278" r:id="rId7"/>
    <p:sldId id="279" r:id="rId8"/>
    <p:sldId id="280" r:id="rId9"/>
    <p:sldId id="273" r:id="rId10"/>
    <p:sldId id="257" r:id="rId11"/>
    <p:sldId id="260" r:id="rId12"/>
    <p:sldId id="262" r:id="rId13"/>
    <p:sldId id="265" r:id="rId14"/>
    <p:sldId id="281" r:id="rId15"/>
    <p:sldId id="263" r:id="rId16"/>
    <p:sldId id="282" r:id="rId17"/>
    <p:sldId id="268" r:id="rId18"/>
    <p:sldId id="272" r:id="rId19"/>
    <p:sldId id="269" r:id="rId20"/>
    <p:sldId id="283" r:id="rId21"/>
    <p:sldId id="270" r:id="rId2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07" d="100"/>
          <a:sy n="107" d="100"/>
        </p:scale>
        <p:origin x="114" y="12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DB9049-15F7-4F37-9520-D59190602B12}" type="datetimeFigureOut">
              <a:rPr lang="en-US" smtClean="0"/>
              <a:t>2/2/2016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0CA5B3-10A7-4A10-B3D2-E90187CD90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2174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0CA5B3-10A7-4A10-B3D2-E90187CD904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7904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altLang="ko-KR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ko-KR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ED580-FC6F-1047-9F89-870FFC4CEBA0}" type="datetimeFigureOut">
              <a:rPr lang="en-US" smtClean="0"/>
              <a:t>2/2/2016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2E71E0-E8FE-9F4C-B778-2BF5DBE2EE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6352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ED580-FC6F-1047-9F89-870FFC4CEBA0}" type="datetimeFigureOut">
              <a:rPr lang="en-US" smtClean="0"/>
              <a:t>2/2/2016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2E71E0-E8FE-9F4C-B778-2BF5DBE2EE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9469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ED580-FC6F-1047-9F89-870FFC4CEBA0}" type="datetimeFigureOut">
              <a:rPr lang="en-US" smtClean="0"/>
              <a:t>2/2/2016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2E71E0-E8FE-9F4C-B778-2BF5DBE2EE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6218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ED580-FC6F-1047-9F89-870FFC4CEBA0}" type="datetimeFigureOut">
              <a:rPr lang="en-US" smtClean="0"/>
              <a:t>2/2/2016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2E71E0-E8FE-9F4C-B778-2BF5DBE2EE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6986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ED580-FC6F-1047-9F89-870FFC4CEBA0}" type="datetimeFigureOut">
              <a:rPr lang="en-US" smtClean="0"/>
              <a:t>2/2/2016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2E71E0-E8FE-9F4C-B778-2BF5DBE2EE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1829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ED580-FC6F-1047-9F89-870FFC4CEBA0}" type="datetimeFigureOut">
              <a:rPr lang="en-US" smtClean="0"/>
              <a:t>2/2/2016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2E71E0-E8FE-9F4C-B778-2BF5DBE2EE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6465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ED580-FC6F-1047-9F89-870FFC4CEBA0}" type="datetimeFigureOut">
              <a:rPr lang="en-US" smtClean="0"/>
              <a:t>2/2/2016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2E71E0-E8FE-9F4C-B778-2BF5DBE2EE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8868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ED580-FC6F-1047-9F89-870FFC4CEBA0}" type="datetimeFigureOut">
              <a:rPr lang="en-US" smtClean="0"/>
              <a:t>2/2/2016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2E71E0-E8FE-9F4C-B778-2BF5DBE2EE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8858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ED580-FC6F-1047-9F89-870FFC4CEBA0}" type="datetimeFigureOut">
              <a:rPr lang="en-US" smtClean="0"/>
              <a:t>2/2/2016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2E71E0-E8FE-9F4C-B778-2BF5DBE2EE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3424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ED580-FC6F-1047-9F89-870FFC4CEBA0}" type="datetimeFigureOut">
              <a:rPr lang="en-US" smtClean="0"/>
              <a:t>2/2/2016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2E71E0-E8FE-9F4C-B778-2BF5DBE2EE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5510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ED580-FC6F-1047-9F89-870FFC4CEBA0}" type="datetimeFigureOut">
              <a:rPr lang="en-US" smtClean="0"/>
              <a:t>2/2/2016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2E71E0-E8FE-9F4C-B778-2BF5DBE2EE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4704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885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971118"/>
            <a:ext cx="8229600" cy="51550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1ED580-FC6F-1047-9F89-870FFC4CEBA0}" type="datetimeFigureOut">
              <a:rPr lang="en-US" smtClean="0"/>
              <a:t>2/2/2016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2E71E0-E8FE-9F4C-B778-2BF5DBE2EE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17332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1SDY7oe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bit.ly/1PToyYj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1PToyYj" TargetMode="External"/><Relationship Id="rId2" Type="http://schemas.openxmlformats.org/officeDocument/2006/relationships/hyperlink" Target="http://bit.ly/1SDY7oe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EE16B </a:t>
            </a:r>
            <a:r>
              <a:rPr lang="en-US" dirty="0" err="1" smtClean="0"/>
              <a:t>Prelab</a:t>
            </a:r>
            <a:r>
              <a:rPr lang="en-US" dirty="0" smtClean="0"/>
              <a:t> Instructions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71118"/>
            <a:ext cx="8229600" cy="5886882"/>
          </a:xfrm>
        </p:spPr>
        <p:txBody>
          <a:bodyPr>
            <a:normAutofit/>
          </a:bodyPr>
          <a:lstStyle/>
          <a:p>
            <a:r>
              <a:rPr lang="en-US" sz="2800" dirty="0" smtClean="0"/>
              <a:t>Form a 2-student team</a:t>
            </a:r>
          </a:p>
          <a:p>
            <a:r>
              <a:rPr lang="en-US" sz="2800" dirty="0"/>
              <a:t>F</a:t>
            </a:r>
            <a:r>
              <a:rPr lang="en-US" sz="2800" dirty="0" smtClean="0"/>
              <a:t>ind a station to seat (16B stations are </a:t>
            </a:r>
            <a:r>
              <a:rPr lang="en-US" sz="2800" dirty="0" smtClean="0">
                <a:solidFill>
                  <a:srgbClr val="FF0000"/>
                </a:solidFill>
              </a:rPr>
              <a:t>1 - 22</a:t>
            </a:r>
            <a:r>
              <a:rPr lang="en-US" sz="2800" dirty="0" smtClean="0"/>
              <a:t>)</a:t>
            </a:r>
          </a:p>
          <a:p>
            <a:r>
              <a:rPr lang="en-US" sz="2800" dirty="0" smtClean="0"/>
              <a:t>Download the lab material (course website)</a:t>
            </a:r>
          </a:p>
          <a:p>
            <a:r>
              <a:rPr lang="en-US" sz="2800" dirty="0" smtClean="0"/>
              <a:t>Download the presentation file </a:t>
            </a:r>
            <a:r>
              <a:rPr lang="en-US" sz="2800" dirty="0" smtClean="0">
                <a:hlinkClick r:id="rId3"/>
              </a:rPr>
              <a:t>http</a:t>
            </a:r>
            <a:r>
              <a:rPr lang="en-US" sz="2800" dirty="0">
                <a:hlinkClick r:id="rId3"/>
              </a:rPr>
              <a:t>://bit.ly/</a:t>
            </a:r>
            <a:r>
              <a:rPr lang="en-US" sz="2800" dirty="0" smtClean="0">
                <a:hlinkClick r:id="rId3"/>
              </a:rPr>
              <a:t>1SDY7oe</a:t>
            </a:r>
            <a:endParaRPr lang="en-US" sz="2800" dirty="0" smtClean="0"/>
          </a:p>
          <a:p>
            <a:r>
              <a:rPr lang="en-US" sz="2800" dirty="0" smtClean="0"/>
              <a:t>Open </a:t>
            </a:r>
            <a:r>
              <a:rPr lang="en-US" sz="2800" dirty="0" err="1" smtClean="0"/>
              <a:t>question&amp;checkoff</a:t>
            </a:r>
            <a:r>
              <a:rPr lang="en-US" sz="2800" dirty="0" smtClean="0"/>
              <a:t> queue </a:t>
            </a:r>
            <a:r>
              <a:rPr lang="en-US" sz="2800" dirty="0">
                <a:hlinkClick r:id="rId4"/>
              </a:rPr>
              <a:t>http://bit.ly/</a:t>
            </a:r>
            <a:r>
              <a:rPr lang="en-US" sz="2800" dirty="0" smtClean="0">
                <a:hlinkClick r:id="rId4"/>
              </a:rPr>
              <a:t>1PToyYj</a:t>
            </a:r>
            <a:endParaRPr lang="en-US" sz="2800" dirty="0"/>
          </a:p>
          <a:p>
            <a:r>
              <a:rPr lang="en-US" sz="2800" dirty="0" smtClean="0"/>
              <a:t>Open the </a:t>
            </a:r>
            <a:r>
              <a:rPr lang="en-US" sz="2800" dirty="0" err="1" smtClean="0"/>
              <a:t>ipynb</a:t>
            </a:r>
            <a:r>
              <a:rPr lang="en-US" sz="2800" dirty="0" smtClean="0"/>
              <a:t> file and read the instruction</a:t>
            </a:r>
          </a:p>
          <a:p>
            <a:r>
              <a:rPr lang="en-US" sz="2800" dirty="0" smtClean="0"/>
              <a:t>Lab introduction starts at </a:t>
            </a:r>
            <a:r>
              <a:rPr lang="en-US" sz="2800" dirty="0" smtClean="0"/>
              <a:t>2:12!!</a:t>
            </a:r>
            <a:endParaRPr lang="en-US" sz="2800" dirty="0" smtClean="0"/>
          </a:p>
          <a:p>
            <a:r>
              <a:rPr lang="en-US" sz="2800" u="sng" dirty="0" smtClean="0"/>
              <a:t>VERY IMPORTANT: Each team has to have at least 1 MSP from 16A</a:t>
            </a:r>
          </a:p>
          <a:p>
            <a:pPr lvl="1"/>
            <a:r>
              <a:rPr lang="en-US" sz="2400" u="sng" dirty="0"/>
              <a:t>If not, email </a:t>
            </a:r>
            <a:r>
              <a:rPr lang="en-US" sz="2400" u="sng" dirty="0" err="1"/>
              <a:t>gerke@berkeley.edu</a:t>
            </a:r>
            <a:r>
              <a:rPr lang="en-US" sz="2400" u="sng" dirty="0"/>
              <a:t> with subject "Need MSP" </a:t>
            </a:r>
          </a:p>
        </p:txBody>
      </p:sp>
    </p:spTree>
    <p:extLst>
      <p:ext uri="{BB962C8B-B14F-4D97-AF65-F5344CB8AC3E}">
        <p14:creationId xmlns:p14="http://schemas.microsoft.com/office/powerpoint/2010/main" val="2968910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Task1: Data preparation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Angle of a vector = tan</a:t>
            </a:r>
            <a:r>
              <a:rPr lang="en-US" baseline="30000" dirty="0" smtClean="0"/>
              <a:t>-1</a:t>
            </a:r>
            <a:r>
              <a:rPr lang="en-US" dirty="0" smtClean="0"/>
              <a:t>(|(</a:t>
            </a:r>
            <a:r>
              <a:rPr lang="en-US" dirty="0" err="1" smtClean="0"/>
              <a:t>x,y</a:t>
            </a:r>
            <a:r>
              <a:rPr lang="en-US" dirty="0" smtClean="0"/>
              <a:t>)|/1)</a:t>
            </a:r>
          </a:p>
          <a:p>
            <a:r>
              <a:rPr lang="en-US" dirty="0" smtClean="0"/>
              <a:t>You should use arctan2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r="46409" b="26538"/>
          <a:stretch/>
        </p:blipFill>
        <p:spPr>
          <a:xfrm>
            <a:off x="125424" y="2498496"/>
            <a:ext cx="8943320" cy="3847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749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Task1-2: Implementing </a:t>
            </a:r>
            <a:r>
              <a:rPr lang="en-US" dirty="0" err="1" smtClean="0"/>
              <a:t>spike_bins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6777" y="1600200"/>
            <a:ext cx="8873560" cy="5110677"/>
          </a:xfrm>
        </p:spPr>
        <p:txBody>
          <a:bodyPr/>
          <a:lstStyle/>
          <a:p>
            <a:r>
              <a:rPr lang="en-US" dirty="0" err="1"/>
              <a:t>w</a:t>
            </a:r>
            <a:r>
              <a:rPr lang="en-US" dirty="0" err="1" smtClean="0"/>
              <a:t>indow_size</a:t>
            </a:r>
            <a:r>
              <a:rPr lang="en-US" dirty="0" smtClean="0"/>
              <a:t>  = 0.1</a:t>
            </a:r>
          </a:p>
          <a:p>
            <a:r>
              <a:rPr lang="en-US" dirty="0" err="1" smtClean="0"/>
              <a:t>spike_times</a:t>
            </a:r>
            <a:endParaRPr lang="en-US" dirty="0" smtClean="0"/>
          </a:p>
          <a:p>
            <a:pPr lvl="1"/>
            <a:r>
              <a:rPr lang="en-US" dirty="0" smtClean="0"/>
              <a:t>Has 153 lists (=# of neurons)</a:t>
            </a:r>
          </a:p>
          <a:p>
            <a:pPr lvl="1"/>
            <a:r>
              <a:rPr lang="en-US" dirty="0" smtClean="0"/>
              <a:t>Each list contains timestamps information of corresponding neuron</a:t>
            </a:r>
          </a:p>
          <a:p>
            <a:r>
              <a:rPr lang="en-US" dirty="0" err="1"/>
              <a:t>spike_data</a:t>
            </a:r>
            <a:endParaRPr lang="en-US" dirty="0"/>
          </a:p>
          <a:p>
            <a:pPr lvl="1"/>
            <a:r>
              <a:rPr lang="en-US" dirty="0"/>
              <a:t>Dimension: (</a:t>
            </a:r>
            <a:r>
              <a:rPr lang="en-US" dirty="0" err="1"/>
              <a:t>num_windows</a:t>
            </a:r>
            <a:r>
              <a:rPr lang="en-US" dirty="0"/>
              <a:t>, # of neurons)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81424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Task1-2: Implementing </a:t>
            </a:r>
            <a:r>
              <a:rPr lang="en-US" dirty="0" err="1" smtClean="0"/>
              <a:t>spike_bins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Example: </a:t>
            </a:r>
            <a:r>
              <a:rPr lang="en-US" dirty="0" err="1" smtClean="0"/>
              <a:t>spike_times</a:t>
            </a:r>
            <a:r>
              <a:rPr lang="en-US" dirty="0" smtClean="0"/>
              <a:t>[0]=[0.05, 0.06, 0.25]</a:t>
            </a:r>
          </a:p>
          <a:p>
            <a:r>
              <a:rPr lang="en-US" dirty="0" err="1" smtClean="0"/>
              <a:t>spike_data</a:t>
            </a:r>
            <a:r>
              <a:rPr lang="en-US" dirty="0" smtClean="0"/>
              <a:t>=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90580308"/>
              </p:ext>
            </p:extLst>
          </p:nvPr>
        </p:nvGraphicFramePr>
        <p:xfrm>
          <a:off x="1727091" y="3016800"/>
          <a:ext cx="6158775" cy="3480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31755"/>
                <a:gridCol w="1231755"/>
                <a:gridCol w="1231755"/>
                <a:gridCol w="1231755"/>
                <a:gridCol w="1231755"/>
              </a:tblGrid>
              <a:tr h="696192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2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…</a:t>
                      </a:r>
                      <a:endParaRPr lang="en-US" sz="2800" dirty="0"/>
                    </a:p>
                  </a:txBody>
                  <a:tcPr/>
                </a:tc>
              </a:tr>
              <a:tr h="696192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0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…</a:t>
                      </a:r>
                      <a:endParaRPr lang="en-US" sz="2800" dirty="0"/>
                    </a:p>
                  </a:txBody>
                  <a:tcPr/>
                </a:tc>
              </a:tr>
              <a:tr h="696192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1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…</a:t>
                      </a:r>
                      <a:endParaRPr lang="en-US" sz="2800" dirty="0"/>
                    </a:p>
                  </a:txBody>
                  <a:tcPr/>
                </a:tc>
              </a:tr>
              <a:tr h="696192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0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…</a:t>
                      </a:r>
                      <a:endParaRPr lang="en-US" sz="2800" dirty="0"/>
                    </a:p>
                  </a:txBody>
                  <a:tcPr/>
                </a:tc>
              </a:tr>
              <a:tr h="696192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…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…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…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…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…</a:t>
                      </a:r>
                      <a:endParaRPr lang="en-US" sz="28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7229953" y="6488668"/>
            <a:ext cx="19140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window_size</a:t>
            </a:r>
            <a:r>
              <a:rPr lang="en-US" dirty="0" smtClean="0"/>
              <a:t>=0.1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2430039" y="1528015"/>
            <a:ext cx="3119856" cy="1607967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>
            <a:off x="2477073" y="1528015"/>
            <a:ext cx="4056140" cy="1702046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2477073" y="1528015"/>
            <a:ext cx="4843289" cy="3160278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1588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Task1-2: Implementing </a:t>
            </a:r>
            <a:r>
              <a:rPr lang="en-US" dirty="0" err="1" smtClean="0"/>
              <a:t>spike_bins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Example: </a:t>
            </a:r>
            <a:r>
              <a:rPr lang="en-US" dirty="0" err="1" smtClean="0"/>
              <a:t>spike_times</a:t>
            </a:r>
            <a:r>
              <a:rPr lang="en-US" dirty="0" smtClean="0"/>
              <a:t>[1]=[0.15, 0.2, 0.25]</a:t>
            </a:r>
          </a:p>
          <a:p>
            <a:r>
              <a:rPr lang="en-US" dirty="0" err="1" smtClean="0"/>
              <a:t>spike_data</a:t>
            </a:r>
            <a:r>
              <a:rPr lang="en-US" dirty="0" smtClean="0"/>
              <a:t>=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63108356"/>
              </p:ext>
            </p:extLst>
          </p:nvPr>
        </p:nvGraphicFramePr>
        <p:xfrm>
          <a:off x="1727091" y="3016800"/>
          <a:ext cx="6158775" cy="3480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31755"/>
                <a:gridCol w="1231755"/>
                <a:gridCol w="1231755"/>
                <a:gridCol w="1231755"/>
                <a:gridCol w="1231755"/>
              </a:tblGrid>
              <a:tr h="696192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2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0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…</a:t>
                      </a:r>
                      <a:endParaRPr lang="en-US" sz="2800" dirty="0"/>
                    </a:p>
                  </a:txBody>
                  <a:tcPr/>
                </a:tc>
              </a:tr>
              <a:tr h="696192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0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1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…</a:t>
                      </a:r>
                      <a:endParaRPr lang="en-US" sz="2800" dirty="0"/>
                    </a:p>
                  </a:txBody>
                  <a:tcPr/>
                </a:tc>
              </a:tr>
              <a:tr h="696192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1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2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…</a:t>
                      </a:r>
                      <a:endParaRPr lang="en-US" sz="2800" dirty="0"/>
                    </a:p>
                  </a:txBody>
                  <a:tcPr/>
                </a:tc>
              </a:tr>
              <a:tr h="696192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0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0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…</a:t>
                      </a:r>
                      <a:endParaRPr lang="en-US" sz="2800" dirty="0"/>
                    </a:p>
                  </a:txBody>
                  <a:tcPr/>
                </a:tc>
              </a:tr>
              <a:tr h="696192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…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…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…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…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…</a:t>
                      </a:r>
                      <a:endParaRPr lang="en-US" sz="28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7229953" y="6488668"/>
            <a:ext cx="19140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window_size</a:t>
            </a:r>
            <a:r>
              <a:rPr lang="en-US" dirty="0" smtClean="0"/>
              <a:t>=0.1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3731285" y="1486717"/>
            <a:ext cx="1818610" cy="2527340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>
            <a:off x="3731286" y="1486717"/>
            <a:ext cx="2670159" cy="3201576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3731285" y="1486717"/>
            <a:ext cx="3341280" cy="3358375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6292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Task1-2: Implementing </a:t>
            </a:r>
            <a:r>
              <a:rPr lang="en-US" dirty="0" err="1"/>
              <a:t>spike_bins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Question: if </a:t>
            </a:r>
            <a:r>
              <a:rPr lang="en-US" dirty="0" err="1" smtClean="0"/>
              <a:t>window_size</a:t>
            </a:r>
            <a:r>
              <a:rPr lang="en-US" dirty="0" smtClean="0"/>
              <a:t> is 0.1 and </a:t>
            </a:r>
            <a:r>
              <a:rPr lang="en-US" dirty="0"/>
              <a:t>we get a spike of neuron 3 at 1.2s, which bin value has to be increased by 1?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6851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Task2: Least square &amp; sort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Procedure</a:t>
            </a:r>
          </a:p>
          <a:p>
            <a:pPr lvl="1"/>
            <a:r>
              <a:rPr lang="en-US" dirty="0" smtClean="0"/>
              <a:t>Build A matrix for least square</a:t>
            </a:r>
          </a:p>
          <a:p>
            <a:pPr lvl="1"/>
            <a:r>
              <a:rPr lang="en-US" dirty="0" smtClean="0"/>
              <a:t>Run least square</a:t>
            </a:r>
          </a:p>
          <a:p>
            <a:pPr lvl="1"/>
            <a:r>
              <a:rPr lang="en-US" dirty="0" smtClean="0"/>
              <a:t>Sort &amp; pick 20 neurons that have small residual values</a:t>
            </a:r>
            <a:endParaRPr lang="en-US" dirty="0"/>
          </a:p>
          <a:p>
            <a:r>
              <a:rPr lang="en-US" dirty="0" smtClean="0"/>
              <a:t>How to construct ‘A’?</a:t>
            </a:r>
          </a:p>
          <a:p>
            <a:r>
              <a:rPr lang="en-US" dirty="0" smtClean="0"/>
              <a:t>How to sort?</a:t>
            </a:r>
          </a:p>
        </p:txBody>
      </p:sp>
    </p:spTree>
    <p:extLst>
      <p:ext uri="{BB962C8B-B14F-4D97-AF65-F5344CB8AC3E}">
        <p14:creationId xmlns:p14="http://schemas.microsoft.com/office/powerpoint/2010/main" val="277461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Task2: </a:t>
            </a:r>
            <a:r>
              <a:rPr lang="en-US" dirty="0" smtClean="0"/>
              <a:t>Building LS system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Need to do this &amp; solve least square for all neurons,</a:t>
            </a:r>
          </a:p>
          <a:p>
            <a:r>
              <a:rPr lang="en-US" sz="2400" dirty="0" smtClean="0"/>
              <a:t>Find 20 best ones with the smallest residues</a:t>
            </a:r>
            <a:endParaRPr lang="en-US" sz="2400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9250001"/>
              </p:ext>
            </p:extLst>
          </p:nvPr>
        </p:nvGraphicFramePr>
        <p:xfrm>
          <a:off x="399114" y="2114426"/>
          <a:ext cx="5814910" cy="420671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81491"/>
                <a:gridCol w="581491"/>
                <a:gridCol w="581491"/>
                <a:gridCol w="581491"/>
                <a:gridCol w="581491"/>
                <a:gridCol w="581491"/>
                <a:gridCol w="581491"/>
                <a:gridCol w="581491"/>
                <a:gridCol w="581491"/>
                <a:gridCol w="581491"/>
              </a:tblGrid>
              <a:tr h="525839">
                <a:tc>
                  <a:txBody>
                    <a:bodyPr/>
                    <a:lstStyle/>
                    <a:p>
                      <a:r>
                        <a:rPr lang="en-US" dirty="0" smtClean="0"/>
                        <a:t>s0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s9</a:t>
                      </a:r>
                      <a:endParaRPr lang="en-US" dirty="0"/>
                    </a:p>
                  </a:txBody>
                  <a:tcPr/>
                </a:tc>
              </a:tr>
              <a:tr h="525839">
                <a:tc>
                  <a:txBody>
                    <a:bodyPr/>
                    <a:lstStyle/>
                    <a:p>
                      <a:r>
                        <a:rPr lang="en-US" dirty="0" smtClean="0"/>
                        <a:t>s1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s10</a:t>
                      </a:r>
                      <a:endParaRPr lang="en-US" dirty="0"/>
                    </a:p>
                  </a:txBody>
                  <a:tcPr/>
                </a:tc>
              </a:tr>
              <a:tr h="525839">
                <a:tc>
                  <a:txBody>
                    <a:bodyPr/>
                    <a:lstStyle/>
                    <a:p>
                      <a:r>
                        <a:rPr lang="en-US" dirty="0" smtClean="0"/>
                        <a:t>s2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s11</a:t>
                      </a:r>
                      <a:endParaRPr lang="en-US" dirty="0"/>
                    </a:p>
                  </a:txBody>
                  <a:tcPr/>
                </a:tc>
              </a:tr>
              <a:tr h="525839"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525839"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525839"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525839"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525839"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399114" y="1745094"/>
            <a:ext cx="5814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10 cols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 rot="16200000">
            <a:off x="-1936902" y="4033116"/>
            <a:ext cx="4206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# of time bin rows</a:t>
            </a:r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8084533"/>
              </p:ext>
            </p:extLst>
          </p:nvPr>
        </p:nvGraphicFramePr>
        <p:xfrm>
          <a:off x="6309835" y="2114426"/>
          <a:ext cx="581491" cy="315503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81491"/>
              </a:tblGrid>
              <a:tr h="525839">
                <a:tc>
                  <a:txBody>
                    <a:bodyPr/>
                    <a:lstStyle/>
                    <a:p>
                      <a:r>
                        <a:rPr lang="en-US" dirty="0" smtClean="0"/>
                        <a:t>a0</a:t>
                      </a:r>
                      <a:endParaRPr lang="en-US" dirty="0"/>
                    </a:p>
                  </a:txBody>
                  <a:tcPr/>
                </a:tc>
              </a:tr>
              <a:tr h="525839">
                <a:tc>
                  <a:txBody>
                    <a:bodyPr/>
                    <a:lstStyle/>
                    <a:p>
                      <a:r>
                        <a:rPr lang="en-US" dirty="0" smtClean="0"/>
                        <a:t>a1</a:t>
                      </a:r>
                      <a:endParaRPr lang="en-US" dirty="0"/>
                    </a:p>
                  </a:txBody>
                  <a:tcPr/>
                </a:tc>
              </a:tr>
              <a:tr h="525839">
                <a:tc>
                  <a:txBody>
                    <a:bodyPr/>
                    <a:lstStyle/>
                    <a:p>
                      <a:r>
                        <a:rPr lang="en-US" dirty="0" smtClean="0"/>
                        <a:t>a2</a:t>
                      </a:r>
                      <a:endParaRPr lang="en-US" dirty="0"/>
                    </a:p>
                  </a:txBody>
                  <a:tcPr/>
                </a:tc>
              </a:tr>
              <a:tr h="525839"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  <a:tr h="525839"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  <a:tr h="525839">
                <a:tc>
                  <a:txBody>
                    <a:bodyPr/>
                    <a:lstStyle/>
                    <a:p>
                      <a:r>
                        <a:rPr lang="en-US" dirty="0" smtClean="0"/>
                        <a:t>a9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6891326" y="3739000"/>
            <a:ext cx="450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=</a:t>
            </a:r>
            <a:endParaRPr lang="en-US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1712611"/>
              </p:ext>
            </p:extLst>
          </p:nvPr>
        </p:nvGraphicFramePr>
        <p:xfrm>
          <a:off x="7342325" y="2114426"/>
          <a:ext cx="581491" cy="420671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81491"/>
              </a:tblGrid>
              <a:tr h="525839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Θ0</a:t>
                      </a:r>
                      <a:endParaRPr lang="en-US" dirty="0"/>
                    </a:p>
                  </a:txBody>
                  <a:tcPr/>
                </a:tc>
              </a:tr>
              <a:tr h="525839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Θ1</a:t>
                      </a:r>
                      <a:endParaRPr lang="en-US" dirty="0"/>
                    </a:p>
                  </a:txBody>
                  <a:tcPr/>
                </a:tc>
              </a:tr>
              <a:tr h="525839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Θ2</a:t>
                      </a:r>
                      <a:endParaRPr lang="en-US" dirty="0"/>
                    </a:p>
                  </a:txBody>
                  <a:tcPr/>
                </a:tc>
              </a:tr>
              <a:tr h="525839"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  <a:tr h="525839"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  <a:tr h="525839"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  <a:tr h="525839"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  <a:tr h="525839"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399114" y="6353454"/>
            <a:ext cx="5814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s_n</a:t>
            </a:r>
            <a:r>
              <a:rPr lang="en-US" dirty="0" smtClean="0"/>
              <a:t>=</a:t>
            </a:r>
            <a:r>
              <a:rPr lang="en-US" dirty="0" err="1" smtClean="0"/>
              <a:t>spike_data</a:t>
            </a:r>
            <a:r>
              <a:rPr lang="en-US" dirty="0" smtClean="0"/>
              <a:t>[n][</a:t>
            </a:r>
            <a:r>
              <a:rPr lang="en-US" dirty="0" err="1" smtClean="0"/>
              <a:t>i</a:t>
            </a:r>
            <a:r>
              <a:rPr lang="en-US" dirty="0" smtClean="0"/>
              <a:t>]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057937" y="6353454"/>
            <a:ext cx="4980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This is solution; not very important for this task</a:t>
            </a:r>
            <a:endParaRPr lang="en-US" dirty="0"/>
          </a:p>
        </p:txBody>
      </p:sp>
      <p:cxnSp>
        <p:nvCxnSpPr>
          <p:cNvPr id="12" name="Straight Arrow Connector 11"/>
          <p:cNvCxnSpPr/>
          <p:nvPr/>
        </p:nvCxnSpPr>
        <p:spPr>
          <a:xfrm flipH="1" flipV="1">
            <a:off x="6568865" y="5372002"/>
            <a:ext cx="88533" cy="1056908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1432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Task2: Least square &amp; sort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800"/>
          </a:xfrm>
        </p:spPr>
        <p:txBody>
          <a:bodyPr/>
          <a:lstStyle/>
          <a:p>
            <a:r>
              <a:rPr lang="en-US" dirty="0" smtClean="0"/>
              <a:t>Sorting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We need to pick top 20 elements</a:t>
            </a:r>
          </a:p>
          <a:p>
            <a:r>
              <a:rPr lang="en-US" dirty="0" smtClean="0"/>
              <a:t>It’s good to double check the results with GSI or </a:t>
            </a:r>
            <a:r>
              <a:rPr lang="en-US" dirty="0" err="1" smtClean="0"/>
              <a:t>Ais</a:t>
            </a:r>
            <a:r>
              <a:rPr lang="en-US" dirty="0" smtClean="0"/>
              <a:t> after getting your output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698" y="2122105"/>
            <a:ext cx="5526824" cy="999684"/>
          </a:xfrm>
          <a:prstGeom prst="rect">
            <a:avLst/>
          </a:prstGeom>
        </p:spPr>
      </p:pic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8885497"/>
              </p:ext>
            </p:extLst>
          </p:nvPr>
        </p:nvGraphicFramePr>
        <p:xfrm>
          <a:off x="1884586" y="4377200"/>
          <a:ext cx="6096000" cy="822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19200"/>
                <a:gridCol w="1219200"/>
                <a:gridCol w="1219200"/>
                <a:gridCol w="1219200"/>
                <a:gridCol w="12192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4800" dirty="0" smtClean="0"/>
                        <a:t>1</a:t>
                      </a:r>
                      <a:endParaRPr lang="en-US" sz="480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800" dirty="0" smtClean="0"/>
                        <a:t>2</a:t>
                      </a:r>
                      <a:endParaRPr lang="en-US" sz="480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800" dirty="0" smtClean="0"/>
                        <a:t>3</a:t>
                      </a:r>
                      <a:endParaRPr lang="en-US" sz="480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800" dirty="0" smtClean="0"/>
                        <a:t>5</a:t>
                      </a: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800" dirty="0" smtClean="0"/>
                        <a:t>6</a:t>
                      </a:r>
                      <a:endParaRPr lang="en-US" sz="48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2441113"/>
              </p:ext>
            </p:extLst>
          </p:nvPr>
        </p:nvGraphicFramePr>
        <p:xfrm>
          <a:off x="1884586" y="3121789"/>
          <a:ext cx="6096000" cy="822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19200"/>
                <a:gridCol w="1219200"/>
                <a:gridCol w="1219200"/>
                <a:gridCol w="1219200"/>
                <a:gridCol w="12192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4800" dirty="0" smtClean="0"/>
                        <a:t>3</a:t>
                      </a:r>
                      <a:endParaRPr lang="en-US" sz="4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800" dirty="0" smtClean="0"/>
                        <a:t>1</a:t>
                      </a:r>
                      <a:endParaRPr lang="en-US" sz="4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800" dirty="0" smtClean="0"/>
                        <a:t>5</a:t>
                      </a:r>
                      <a:endParaRPr lang="en-US" sz="4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800" dirty="0" smtClean="0"/>
                        <a:t>6</a:t>
                      </a:r>
                      <a:endParaRPr lang="en-US" sz="4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800" dirty="0" smtClean="0"/>
                        <a:t>2</a:t>
                      </a:r>
                      <a:endParaRPr lang="en-US" sz="4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cxnSp>
        <p:nvCxnSpPr>
          <p:cNvPr id="17" name="Straight Arrow Connector 16"/>
          <p:cNvCxnSpPr/>
          <p:nvPr/>
        </p:nvCxnSpPr>
        <p:spPr>
          <a:xfrm>
            <a:off x="2586815" y="3810218"/>
            <a:ext cx="2241907" cy="7369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2586816" y="3810218"/>
            <a:ext cx="1066081" cy="7369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3778320" y="3810218"/>
            <a:ext cx="3558829" cy="7369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043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If it took more than 2 hours and you did not finish previous steps, let me know. I’ll help you.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7164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Constructing a new A matrix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600200"/>
            <a:ext cx="9281180" cy="4525963"/>
          </a:xfrm>
        </p:spPr>
        <p:txBody>
          <a:bodyPr/>
          <a:lstStyle/>
          <a:p>
            <a:r>
              <a:rPr lang="en-US" dirty="0" smtClean="0"/>
              <a:t>Instead of using 153 neurons, we’ll use top 20 neurons</a:t>
            </a:r>
          </a:p>
          <a:p>
            <a:r>
              <a:rPr lang="en-US" dirty="0" smtClean="0"/>
              <a:t>We are making a [(# of angles) x (10*20)] matrix</a:t>
            </a:r>
          </a:p>
          <a:p>
            <a:r>
              <a:rPr lang="en-US" dirty="0" smtClean="0"/>
              <a:t>Each row of A will be</a:t>
            </a:r>
            <a:endParaRPr lang="en-US" dirty="0"/>
          </a:p>
          <a:p>
            <a:pPr lvl="1"/>
            <a:r>
              <a:rPr lang="en-US" sz="2400" dirty="0" smtClean="0"/>
              <a:t>[part of </a:t>
            </a:r>
            <a:r>
              <a:rPr lang="en-US" sz="2400" dirty="0" err="1" smtClean="0"/>
              <a:t>spike_data</a:t>
            </a:r>
            <a:r>
              <a:rPr lang="en-US" sz="2400" dirty="0" smtClean="0"/>
              <a:t> of the best neuron, part of </a:t>
            </a:r>
            <a:r>
              <a:rPr lang="en-US" sz="2400" dirty="0" err="1" smtClean="0"/>
              <a:t>spike_data</a:t>
            </a:r>
            <a:r>
              <a:rPr lang="en-US" sz="2400" dirty="0" smtClean="0"/>
              <a:t> of the second-best neuron, …]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7865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EE16B Lab 1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Session 116</a:t>
            </a:r>
          </a:p>
          <a:p>
            <a:r>
              <a:rPr lang="en-US" dirty="0" smtClean="0"/>
              <a:t>2016. 2. 2</a:t>
            </a:r>
          </a:p>
          <a:p>
            <a:r>
              <a:rPr lang="en-US" dirty="0" smtClean="0"/>
              <a:t>Jaeduk Han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2895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Constructing a new A matrix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Need to do this &amp; solve least square for all neurons,</a:t>
            </a:r>
          </a:p>
          <a:p>
            <a:r>
              <a:rPr lang="en-US" sz="2400" dirty="0" smtClean="0"/>
              <a:t>Find 20 best ones with the smallest residues</a:t>
            </a:r>
            <a:endParaRPr lang="en-US" sz="2400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8230896"/>
              </p:ext>
            </p:extLst>
          </p:nvPr>
        </p:nvGraphicFramePr>
        <p:xfrm>
          <a:off x="399114" y="2114426"/>
          <a:ext cx="5233419" cy="420671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81491"/>
                <a:gridCol w="581491"/>
                <a:gridCol w="581491"/>
                <a:gridCol w="581491"/>
                <a:gridCol w="581491"/>
                <a:gridCol w="581491"/>
                <a:gridCol w="581491"/>
                <a:gridCol w="581491"/>
                <a:gridCol w="581491"/>
              </a:tblGrid>
              <a:tr h="525839">
                <a:tc>
                  <a:txBody>
                    <a:bodyPr/>
                    <a:lstStyle/>
                    <a:p>
                      <a:r>
                        <a:rPr lang="en-US" dirty="0" smtClean="0"/>
                        <a:t>sa0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sa1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sa9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sb0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sb1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sb9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  <a:tr h="525839">
                <a:tc>
                  <a:txBody>
                    <a:bodyPr/>
                    <a:lstStyle/>
                    <a:p>
                      <a:r>
                        <a:rPr lang="en-US" dirty="0" smtClean="0"/>
                        <a:t>sa1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sa2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sa10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sb1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sb2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sb10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  <a:tr h="525839">
                <a:tc>
                  <a:txBody>
                    <a:bodyPr/>
                    <a:lstStyle/>
                    <a:p>
                      <a:r>
                        <a:rPr lang="en-US" dirty="0" smtClean="0"/>
                        <a:t>sa2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sa3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sa11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sb2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sb3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sb11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  <a:tr h="525839"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525839"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525839"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525839"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525839"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399114" y="1745094"/>
            <a:ext cx="5814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20*10 cols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 rot="16200000">
            <a:off x="-1936902" y="4033116"/>
            <a:ext cx="4206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# of time bin rows</a:t>
            </a:r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5326327"/>
              </p:ext>
            </p:extLst>
          </p:nvPr>
        </p:nvGraphicFramePr>
        <p:xfrm>
          <a:off x="5932814" y="2114426"/>
          <a:ext cx="724584" cy="315503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24584"/>
              </a:tblGrid>
              <a:tr h="525839">
                <a:tc>
                  <a:txBody>
                    <a:bodyPr/>
                    <a:lstStyle/>
                    <a:p>
                      <a:r>
                        <a:rPr lang="en-US" dirty="0" smtClean="0"/>
                        <a:t>a0</a:t>
                      </a:r>
                      <a:endParaRPr lang="en-US" dirty="0"/>
                    </a:p>
                  </a:txBody>
                  <a:tcPr/>
                </a:tc>
              </a:tr>
              <a:tr h="525839">
                <a:tc>
                  <a:txBody>
                    <a:bodyPr/>
                    <a:lstStyle/>
                    <a:p>
                      <a:r>
                        <a:rPr lang="en-US" dirty="0" smtClean="0"/>
                        <a:t>a1</a:t>
                      </a:r>
                      <a:endParaRPr lang="en-US" dirty="0"/>
                    </a:p>
                  </a:txBody>
                  <a:tcPr/>
                </a:tc>
              </a:tr>
              <a:tr h="525839">
                <a:tc>
                  <a:txBody>
                    <a:bodyPr/>
                    <a:lstStyle/>
                    <a:p>
                      <a:r>
                        <a:rPr lang="en-US" dirty="0" smtClean="0"/>
                        <a:t>a2</a:t>
                      </a:r>
                      <a:endParaRPr lang="en-US" dirty="0"/>
                    </a:p>
                  </a:txBody>
                  <a:tcPr/>
                </a:tc>
              </a:tr>
              <a:tr h="525839"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  <a:tr h="525839"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  <a:tr h="525839">
                <a:tc>
                  <a:txBody>
                    <a:bodyPr/>
                    <a:lstStyle/>
                    <a:p>
                      <a:r>
                        <a:rPr lang="en-US" dirty="0" smtClean="0"/>
                        <a:t>a199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6746692" y="3581538"/>
            <a:ext cx="5956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=</a:t>
            </a:r>
            <a:endParaRPr lang="en-US" sz="2800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7725888"/>
              </p:ext>
            </p:extLst>
          </p:nvPr>
        </p:nvGraphicFramePr>
        <p:xfrm>
          <a:off x="7342325" y="2114426"/>
          <a:ext cx="581491" cy="420671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81491"/>
              </a:tblGrid>
              <a:tr h="525839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Θ0</a:t>
                      </a:r>
                      <a:endParaRPr lang="en-US" dirty="0"/>
                    </a:p>
                  </a:txBody>
                  <a:tcPr/>
                </a:tc>
              </a:tr>
              <a:tr h="525839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Θ1</a:t>
                      </a:r>
                      <a:endParaRPr lang="en-US" dirty="0"/>
                    </a:p>
                  </a:txBody>
                  <a:tcPr/>
                </a:tc>
              </a:tr>
              <a:tr h="525839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Θ2</a:t>
                      </a:r>
                      <a:endParaRPr lang="en-US" dirty="0"/>
                    </a:p>
                  </a:txBody>
                  <a:tcPr/>
                </a:tc>
              </a:tr>
              <a:tr h="525839"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  <a:tr h="525839"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  <a:tr h="525839"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  <a:tr h="525839"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  <a:tr h="525839"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399114" y="6353454"/>
            <a:ext cx="5814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sa</a:t>
            </a:r>
            <a:r>
              <a:rPr lang="en-US" dirty="0" smtClean="0"/>
              <a:t> = the best neuron, </a:t>
            </a:r>
            <a:r>
              <a:rPr lang="en-US" dirty="0" err="1" smtClean="0"/>
              <a:t>sb</a:t>
            </a:r>
            <a:r>
              <a:rPr lang="en-US" dirty="0" smtClean="0"/>
              <a:t>= the second best neuron, …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772292" y="6353454"/>
            <a:ext cx="4980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0000FF"/>
                </a:solidFill>
              </a:rPr>
              <a:t>This is our model!! Very important!!</a:t>
            </a:r>
            <a:endParaRPr lang="en-US" b="1" dirty="0">
              <a:solidFill>
                <a:srgbClr val="0000FF"/>
              </a:solidFill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H="1" flipV="1">
            <a:off x="6568865" y="5372002"/>
            <a:ext cx="88533" cy="1056908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896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Let’s start!!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PPT </a:t>
            </a:r>
            <a:r>
              <a:rPr lang="en-US" dirty="0">
                <a:hlinkClick r:id="rId2"/>
              </a:rPr>
              <a:t>http://bit.ly/1SDY7oe</a:t>
            </a:r>
            <a:endParaRPr lang="en-US" dirty="0"/>
          </a:p>
          <a:p>
            <a:r>
              <a:rPr lang="en-US" dirty="0" smtClean="0"/>
              <a:t>For question &amp; </a:t>
            </a:r>
            <a:r>
              <a:rPr lang="en-US" dirty="0" err="1" smtClean="0"/>
              <a:t>checkoffs</a:t>
            </a:r>
            <a:r>
              <a:rPr lang="en-US" dirty="0" smtClean="0"/>
              <a:t> </a:t>
            </a:r>
            <a:r>
              <a:rPr lang="en-US" dirty="0">
                <a:hlinkClick r:id="rId3"/>
              </a:rPr>
              <a:t>http://bit.ly/1PToyYj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0074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Your Lab GSI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Jaeduk Han</a:t>
            </a:r>
          </a:p>
          <a:p>
            <a:r>
              <a:rPr lang="en-US" dirty="0" smtClean="0"/>
              <a:t>4</a:t>
            </a:r>
            <a:r>
              <a:rPr lang="en-US" baseline="30000" dirty="0" smtClean="0"/>
              <a:t>th</a:t>
            </a:r>
            <a:r>
              <a:rPr lang="en-US" dirty="0" smtClean="0"/>
              <a:t> year PhD in </a:t>
            </a:r>
            <a:r>
              <a:rPr lang="en-US" dirty="0" err="1" smtClean="0"/>
              <a:t>Elad</a:t>
            </a:r>
            <a:r>
              <a:rPr lang="en-US" dirty="0" smtClean="0"/>
              <a:t> </a:t>
            </a:r>
            <a:r>
              <a:rPr lang="en-US" dirty="0" err="1" smtClean="0"/>
              <a:t>Alon’s</a:t>
            </a:r>
            <a:r>
              <a:rPr lang="en-US" dirty="0" smtClean="0"/>
              <a:t> group</a:t>
            </a:r>
          </a:p>
          <a:p>
            <a:r>
              <a:rPr lang="en-US" dirty="0" smtClean="0"/>
              <a:t>Circuit researcher</a:t>
            </a:r>
          </a:p>
          <a:p>
            <a:pPr lvl="1"/>
            <a:r>
              <a:rPr lang="en-US" dirty="0" smtClean="0"/>
              <a:t>Communications, power managements, bioelectronics, design </a:t>
            </a:r>
            <a:r>
              <a:rPr lang="en-US" dirty="0" smtClean="0"/>
              <a:t>automations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6456601" y="120847"/>
            <a:ext cx="2735673" cy="263912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6080" y="4383343"/>
            <a:ext cx="2563303" cy="185214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1416" y="4260008"/>
            <a:ext cx="1909233" cy="239479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0332" y="4260007"/>
            <a:ext cx="2180168" cy="2065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021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Our Great Team!!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8428" y="2633153"/>
            <a:ext cx="5465327" cy="478727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6858" y="1183347"/>
            <a:ext cx="2710995" cy="2586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093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Welcome to EE16B Lab!!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89820" y="1033302"/>
            <a:ext cx="5654180" cy="5155045"/>
          </a:xfrm>
        </p:spPr>
        <p:txBody>
          <a:bodyPr>
            <a:normAutofit/>
          </a:bodyPr>
          <a:lstStyle/>
          <a:p>
            <a:r>
              <a:rPr lang="en-US" sz="2800" dirty="0" smtClean="0"/>
              <a:t>Why do I have to do this!?</a:t>
            </a:r>
          </a:p>
          <a:p>
            <a:pPr lvl="1"/>
            <a:r>
              <a:rPr lang="en-US" sz="2400" dirty="0"/>
              <a:t>Supplements lecture</a:t>
            </a:r>
          </a:p>
          <a:p>
            <a:pPr lvl="1"/>
            <a:r>
              <a:rPr lang="en-US" sz="2400" dirty="0"/>
              <a:t>Gives an opportunity to apply information taught in lecture in a practical way</a:t>
            </a:r>
          </a:p>
          <a:p>
            <a:pPr lvl="1"/>
            <a:r>
              <a:rPr lang="en-US" sz="2400" dirty="0"/>
              <a:t>Gives a glimpse into possibilities in electrical engineering</a:t>
            </a:r>
          </a:p>
          <a:p>
            <a:pPr lvl="1"/>
            <a:r>
              <a:rPr lang="en-US" sz="2400" dirty="0"/>
              <a:t>Helps develop teamwork and people skills</a:t>
            </a:r>
          </a:p>
          <a:p>
            <a:r>
              <a:rPr lang="en-US" sz="2800" dirty="0"/>
              <a:t>It’s FUN!!</a:t>
            </a:r>
          </a:p>
          <a:p>
            <a:endParaRPr lang="en-US" sz="2800" dirty="0"/>
          </a:p>
          <a:p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520" y="1033302"/>
            <a:ext cx="3048000" cy="5092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473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Lab Policies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NO FOOD OR DRINK IN THE LAB!!</a:t>
            </a:r>
          </a:p>
          <a:p>
            <a:r>
              <a:rPr lang="en-US" dirty="0"/>
              <a:t>Respect the lab equipment</a:t>
            </a:r>
          </a:p>
          <a:p>
            <a:pPr lvl="1"/>
            <a:r>
              <a:rPr lang="en-US" dirty="0"/>
              <a:t>Clean up your work station at the end of lab</a:t>
            </a:r>
          </a:p>
          <a:p>
            <a:r>
              <a:rPr lang="en-US" dirty="0"/>
              <a:t>Respect your GSI and the Lab Assistants</a:t>
            </a:r>
          </a:p>
          <a:p>
            <a:pPr lvl="1"/>
            <a:r>
              <a:rPr lang="en-US" dirty="0"/>
              <a:t>Be patient with </a:t>
            </a:r>
            <a:r>
              <a:rPr lang="en-US" dirty="0" err="1"/>
              <a:t>checkoffs</a:t>
            </a:r>
            <a:r>
              <a:rPr lang="en-US" dirty="0"/>
              <a:t>; there are 20 groups and two GSI</a:t>
            </a:r>
          </a:p>
          <a:p>
            <a:r>
              <a:rPr lang="en-US" dirty="0"/>
              <a:t>Clean up starts 5 minute before lab ends</a:t>
            </a:r>
          </a:p>
          <a:p>
            <a:pPr lvl="1"/>
            <a:r>
              <a:rPr lang="en-US" dirty="0"/>
              <a:t>125 Cory is completely booked – other classes need the space</a:t>
            </a:r>
          </a:p>
          <a:p>
            <a:r>
              <a:rPr lang="en-US" dirty="0"/>
              <a:t>Remember, participation counts toward your grade!</a:t>
            </a:r>
          </a:p>
          <a:p>
            <a:pPr lvl="1"/>
            <a:r>
              <a:rPr lang="en-US" dirty="0"/>
              <a:t>Ask questions</a:t>
            </a:r>
          </a:p>
          <a:p>
            <a:pPr lvl="1"/>
            <a:r>
              <a:rPr lang="en-US" dirty="0"/>
              <a:t>Help your neighbor</a:t>
            </a:r>
          </a:p>
        </p:txBody>
      </p:sp>
    </p:spTree>
    <p:extLst>
      <p:ext uri="{BB962C8B-B14F-4D97-AF65-F5344CB8AC3E}">
        <p14:creationId xmlns:p14="http://schemas.microsoft.com/office/powerpoint/2010/main" val="3569563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Unofficial Suggestions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20-minute rule : BEFORE spending more than 20 minutes on a single problem and making no progress, ask questions</a:t>
            </a:r>
          </a:p>
          <a:p>
            <a:r>
              <a:rPr lang="en-US" dirty="0" smtClean="0"/>
              <a:t>No show? : If you can’t attend a session, please let Alyssa know before the fact</a:t>
            </a:r>
            <a:endParaRPr lang="en-US" dirty="0"/>
          </a:p>
          <a:p>
            <a:pPr lvl="1"/>
            <a:r>
              <a:rPr lang="en-US" dirty="0" smtClean="0"/>
              <a:t>Even after the fact, let us know ASAP</a:t>
            </a:r>
          </a:p>
          <a:p>
            <a:r>
              <a:rPr lang="en-US" dirty="0" smtClean="0"/>
              <a:t>Participation : Please help us &amp; your friends if you finish early</a:t>
            </a:r>
          </a:p>
          <a:p>
            <a:pPr lvl="1"/>
            <a:r>
              <a:rPr lang="en-US" dirty="0" smtClean="0"/>
              <a:t>Not showing your answers </a:t>
            </a:r>
            <a:r>
              <a:rPr lang="en-US" dirty="0" smtClean="0">
                <a:sym typeface="Wingdings"/>
              </a:rPr>
              <a:t>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7724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Module 1 BMI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Brain-Machine Interfaces: Motivation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526571" y="293213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528033" y="1614813"/>
            <a:ext cx="539320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chemeClr val="accent2"/>
                </a:solidFill>
              </a:rPr>
              <a:t>Seamless integration between human </a:t>
            </a:r>
            <a:r>
              <a:rPr lang="en-US" sz="3200" dirty="0" smtClean="0">
                <a:solidFill>
                  <a:schemeClr val="accent2"/>
                </a:solidFill>
              </a:rPr>
              <a:t>brain and </a:t>
            </a:r>
          </a:p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electronics </a:t>
            </a:r>
            <a:r>
              <a:rPr lang="en-US" sz="3200" i="1" dirty="0" smtClean="0">
                <a:solidFill>
                  <a:schemeClr val="accent2"/>
                </a:solidFill>
              </a:rPr>
              <a:t>brain</a:t>
            </a:r>
            <a:endParaRPr lang="en-US" sz="3200" i="1" dirty="0">
              <a:solidFill>
                <a:schemeClr val="accent2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7305" y="3301469"/>
            <a:ext cx="3850738" cy="287812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5380" y="4248053"/>
            <a:ext cx="3871519" cy="260994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/>
          <a:srcRect l="69426" t="19068" r="4187" b="21328"/>
          <a:stretch/>
        </p:blipFill>
        <p:spPr>
          <a:xfrm>
            <a:off x="505831" y="3402017"/>
            <a:ext cx="2147671" cy="3213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837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Task1-1: </a:t>
            </a:r>
            <a:r>
              <a:rPr lang="en-US" dirty="0"/>
              <a:t>Data preparation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have (x, y) data</a:t>
            </a:r>
          </a:p>
          <a:p>
            <a:r>
              <a:rPr lang="en-US" dirty="0" smtClean="0"/>
              <a:t>Would like to convert this to </a:t>
            </a:r>
            <a:r>
              <a:rPr lang="en-US" dirty="0" err="1" smtClean="0"/>
              <a:t>Θ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Example: if |</a:t>
            </a:r>
            <a:r>
              <a:rPr lang="en-US" dirty="0" err="1" smtClean="0"/>
              <a:t>x,y</a:t>
            </a:r>
            <a:r>
              <a:rPr lang="en-US" dirty="0"/>
              <a:t>|</a:t>
            </a:r>
            <a:r>
              <a:rPr lang="en-US" dirty="0" smtClean="0"/>
              <a:t>=1, what is corresponding </a:t>
            </a:r>
            <a:r>
              <a:rPr lang="en-US" dirty="0" err="1" smtClean="0"/>
              <a:t>Θ</a:t>
            </a:r>
            <a:r>
              <a:rPr lang="en-US" dirty="0" smtClean="0"/>
              <a:t>?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6427" y="2190185"/>
            <a:ext cx="4139976" cy="294847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090183" y="4663760"/>
            <a:ext cx="40538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 dirty="0" smtClean="0">
                <a:solidFill>
                  <a:srgbClr val="FF0000"/>
                </a:solidFill>
              </a:rPr>
              <a:t>*This is a 3-D picture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910670" y="3992250"/>
            <a:ext cx="22739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0000FF"/>
                </a:solidFill>
              </a:rPr>
              <a:t>*Length=1</a:t>
            </a:r>
            <a:endParaRPr lang="en-US" sz="2400" b="1" dirty="0">
              <a:solidFill>
                <a:srgbClr val="0000FF"/>
              </a:solidFill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3562096" y="4005878"/>
            <a:ext cx="2849675" cy="0"/>
          </a:xfrm>
          <a:prstGeom prst="straightConnector1">
            <a:avLst/>
          </a:prstGeom>
          <a:ln w="38100" cmpd="sng">
            <a:solidFill>
              <a:srgbClr val="0000FF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images.jp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9505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600000">
            <a:off x="5153990" y="1627486"/>
            <a:ext cx="1219200" cy="256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268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573</TotalTime>
  <Words>870</Words>
  <Application>Microsoft Office PowerPoint</Application>
  <PresentationFormat>On-screen Show (4:3)</PresentationFormat>
  <Paragraphs>256</Paragraphs>
  <Slides>21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맑은 고딕</vt:lpstr>
      <vt:lpstr>Arial</vt:lpstr>
      <vt:lpstr>Calibri</vt:lpstr>
      <vt:lpstr>Wingdings</vt:lpstr>
      <vt:lpstr>Office Theme</vt:lpstr>
      <vt:lpstr>EE16B Prelab Instructions</vt:lpstr>
      <vt:lpstr>EE16B Lab 1 </vt:lpstr>
      <vt:lpstr>Your Lab GSI</vt:lpstr>
      <vt:lpstr>Our Great Team!!</vt:lpstr>
      <vt:lpstr>Welcome to EE16B Lab!!</vt:lpstr>
      <vt:lpstr>Lab Policies</vt:lpstr>
      <vt:lpstr>Unofficial Suggestions</vt:lpstr>
      <vt:lpstr>Module 1 BMI</vt:lpstr>
      <vt:lpstr>Task1-1: Data preparation</vt:lpstr>
      <vt:lpstr>Task1: Data preparation</vt:lpstr>
      <vt:lpstr>Task1-2: Implementing spike_bins</vt:lpstr>
      <vt:lpstr>Task1-2: Implementing spike_bins</vt:lpstr>
      <vt:lpstr>Task1-2: Implementing spike_bins</vt:lpstr>
      <vt:lpstr>Task1-2: Implementing spike_bins</vt:lpstr>
      <vt:lpstr>Task2: Least square &amp; sort</vt:lpstr>
      <vt:lpstr>Task2: Building LS system</vt:lpstr>
      <vt:lpstr>Task2: Least square &amp; sort</vt:lpstr>
      <vt:lpstr>PowerPoint Presentation</vt:lpstr>
      <vt:lpstr>Constructing a new A matrix</vt:lpstr>
      <vt:lpstr>Constructing a new A matrix</vt:lpstr>
      <vt:lpstr>Let’s start!!</vt:lpstr>
    </vt:vector>
  </TitlesOfParts>
  <Company>UC Berkeley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Jaeduk Han</dc:creator>
  <cp:lastModifiedBy>Jaeduk Han</cp:lastModifiedBy>
  <cp:revision>39</cp:revision>
  <dcterms:created xsi:type="dcterms:W3CDTF">2016-01-31T05:58:24Z</dcterms:created>
  <dcterms:modified xsi:type="dcterms:W3CDTF">2016-02-03T04:04:01Z</dcterms:modified>
</cp:coreProperties>
</file>